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96" r:id="rId4"/>
    <p:sldId id="322" r:id="rId5"/>
    <p:sldId id="321" r:id="rId6"/>
    <p:sldId id="320" r:id="rId7"/>
    <p:sldId id="324" r:id="rId8"/>
    <p:sldId id="323" r:id="rId9"/>
    <p:sldId id="299" r:id="rId10"/>
    <p:sldId id="316" r:id="rId11"/>
    <p:sldId id="314" r:id="rId12"/>
    <p:sldId id="298" r:id="rId13"/>
    <p:sldId id="315" r:id="rId14"/>
    <p:sldId id="319" r:id="rId15"/>
    <p:sldId id="326" r:id="rId16"/>
    <p:sldId id="327" r:id="rId17"/>
    <p:sldId id="325" r:id="rId18"/>
    <p:sldId id="317" r:id="rId19"/>
    <p:sldId id="333" r:id="rId20"/>
    <p:sldId id="332" r:id="rId21"/>
    <p:sldId id="331" r:id="rId22"/>
    <p:sldId id="318" r:id="rId23"/>
    <p:sldId id="330" r:id="rId24"/>
    <p:sldId id="329" r:id="rId25"/>
    <p:sldId id="328" r:id="rId26"/>
    <p:sldId id="334" r:id="rId27"/>
    <p:sldId id="265" r:id="rId28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98" autoAdjust="0"/>
    <p:restoredTop sz="95033" autoAdjust="0"/>
  </p:normalViewPr>
  <p:slideViewPr>
    <p:cSldViewPr snapToGrid="0">
      <p:cViewPr varScale="1">
        <p:scale>
          <a:sx n="85" d="100"/>
          <a:sy n="85" d="100"/>
        </p:scale>
        <p:origin x="643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D4D72F1-CB90-4F84-BBB2-0C690ABC80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D9B460-DBD6-4D4C-B7E3-06CB422A683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299BDB4-4AA8-485F-8864-1AA9D66AECEA}" type="datetimeFigureOut">
              <a:rPr lang="x-none"/>
              <a:pPr>
                <a:defRPr/>
              </a:pPr>
              <a:t>5/25/2026</a:t>
            </a:fld>
            <a:endParaRPr lang="x-none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878601B-2C65-4B6B-B19F-83D243256D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x-none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C262C15-0447-44DE-AA1D-EC90495BC3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x-none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6A0659-311E-496A-9263-C5B45DF1571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4713CB-35AC-4DE8-ADF8-5DAAAF3CBD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04A5A3B-33D2-4339-B1EA-20B349DA8549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02702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09C68B-D5DE-410C-A10C-DA3D36FCC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9E3CF-C229-4488-8836-34847EAEFA81}" type="datetimeFigureOut">
              <a:rPr lang="en-GB"/>
              <a:pPr>
                <a:defRPr/>
              </a:pPr>
              <a:t>25/05/2026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B3313-4AC6-42B3-AF83-41A23D722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055E6D-1B7C-4161-8805-1586F226E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2273A-E1D9-45BC-A32F-068F36652D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101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E2C6C-B28D-4E5A-8835-BCB62C8C1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CBF6E-E6F7-48C8-A995-6028445EF323}" type="datetimeFigureOut">
              <a:rPr lang="en-GB"/>
              <a:pPr>
                <a:defRPr/>
              </a:pPr>
              <a:t>25/05/2026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5FC6D-A18D-468A-8200-353B27735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E3282-9FDE-4661-9769-B2859B3CE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18D7A-7ED3-4A59-84A0-3B0CB01A3C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892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7F964-22E7-4CE6-B251-1EDF3D81D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43F58-467B-477F-B92D-3E431B6421FE}" type="datetimeFigureOut">
              <a:rPr lang="en-GB"/>
              <a:pPr>
                <a:defRPr/>
              </a:pPr>
              <a:t>25/05/2026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5356FB-154D-4EEE-93B6-C4F073E95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FA26A-F898-4835-A879-0C0F6D76D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50713-F085-4091-BBBF-56A2D356A8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08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B2672-8203-45A4-B99A-3FFF26BFA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FE41A-C918-490E-8878-78401F79A5FE}" type="datetimeFigureOut">
              <a:rPr lang="en-GB"/>
              <a:pPr>
                <a:defRPr/>
              </a:pPr>
              <a:t>25/05/2026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4D7973-F1EA-4B1E-BCF0-0CB1F9D44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6D16E-786E-422C-BEC4-EC5C15C3B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AE73A-04F1-48B4-B748-887AF8CB41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74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EA61D6-5FA4-4BA3-BCCD-A59F2A639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2930-E1B8-4FBE-BEEB-B0D2A338FDBE}" type="datetimeFigureOut">
              <a:rPr lang="en-GB"/>
              <a:pPr>
                <a:defRPr/>
              </a:pPr>
              <a:t>25/05/2026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52F362-F24E-4AB4-9D13-72E2F0127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D84B34-7A12-44FD-86E8-210FDF486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9ABEC-5BA7-41F9-968A-5FE4264712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894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0AC58D9-A89A-485F-84F7-8EDE42D9E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D3FCA-90A1-4497-B843-3FEC35107EFB}" type="datetimeFigureOut">
              <a:rPr lang="en-GB"/>
              <a:pPr>
                <a:defRPr/>
              </a:pPr>
              <a:t>25/05/2026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5F6D984-2300-4D5B-A87F-472DD5BDB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C88663C-E81B-4894-AB07-C52F8F3B9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92CF5-20C1-46BC-9EB5-578A0A2901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39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3E3FC38-FCBC-43D1-A796-C64F78A58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91222-FA4B-421C-8A37-59B412C473DC}" type="datetimeFigureOut">
              <a:rPr lang="en-GB"/>
              <a:pPr>
                <a:defRPr/>
              </a:pPr>
              <a:t>25/05/2026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6690D39-925C-4963-934F-CB8599481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AD4D00C-B28E-4336-91F0-BE2B537D7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8228A-2416-4D08-A2C2-B3FA6D73A0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908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AFE28D2-F556-49DD-8E4C-01D39885A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BE07F-0ACD-4636-8DA1-0E0185913711}" type="datetimeFigureOut">
              <a:rPr lang="en-GB"/>
              <a:pPr>
                <a:defRPr/>
              </a:pPr>
              <a:t>25/05/2026</a:t>
            </a:fld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F6E79B5-2579-4FAC-8F93-C99352C81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76B31B7-876D-4A4C-8DFC-2B4CF6A60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F118C-BC10-43B3-9D08-740B60CDCE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887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8D15AF3-E03A-40B7-AF56-F9B49BFEA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9F016-E90F-4020-8F7B-842E538957D4}" type="datetimeFigureOut">
              <a:rPr lang="en-GB"/>
              <a:pPr>
                <a:defRPr/>
              </a:pPr>
              <a:t>25/05/2026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8008044-D59C-47F6-A131-FF3D60FB3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540F865-0D55-4C7E-815B-6F71B647D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724D1-C87F-4F08-9BF9-709A18FC6C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709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479167B-1692-4AFB-BAAD-BC82CE604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A39B1-B865-4A8B-A3B4-54D75526B624}" type="datetimeFigureOut">
              <a:rPr lang="en-GB"/>
              <a:pPr>
                <a:defRPr/>
              </a:pPr>
              <a:t>25/05/2026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333EE7A-C1F5-4E7A-AA25-51623C3DD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E2333E4-3376-4A0D-81B1-2E71E3E36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6CA42-20CF-47F8-8921-AB84EE6463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640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1477806-6E74-4167-9E2C-59BFDA39D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E46E2-3CF8-4619-B65F-114F6C4F9C02}" type="datetimeFigureOut">
              <a:rPr lang="en-GB"/>
              <a:pPr>
                <a:defRPr/>
              </a:pPr>
              <a:t>25/05/2026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FBE0D73-1D67-47E0-91C5-5D32E19CB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BF05977-3D3F-47C8-AA7E-6074BDAF6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9D273-7F76-4440-B847-38BC90EE92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0945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F7F4161-7342-4B24-A223-96937D09DC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CD8D788-6CD0-4E41-9E2F-C206437307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D4D29-F396-47AF-8FEB-00A14A1D88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381DC1-7BC6-4DC8-A826-CB79AD658B46}" type="datetimeFigureOut">
              <a:rPr lang="en-GB"/>
              <a:pPr>
                <a:defRPr/>
              </a:pPr>
              <a:t>25/05/2026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0FDB0-0614-4AFC-8C3E-BFE7ADC011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8DFF4-7625-4EAE-88F8-44E60FCCE9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E91D4C-2459-41CC-8872-9CCE62269B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1Q8py7a9gen-Cx67hXtVBjYIn1a1pWAQOAaW58ZgIC3E/edit#slide=id.g184f636dc34_0_85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b.gy/p4soit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>
            <a:extLst>
              <a:ext uri="{FF2B5EF4-FFF2-40B4-BE49-F238E27FC236}">
                <a16:creationId xmlns:a16="http://schemas.microsoft.com/office/drawing/2014/main" id="{6FB56BFB-48D4-480D-8904-3733FF5CAA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46" y="397151"/>
            <a:ext cx="11603705" cy="6063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50"/>
    </mc:Choice>
    <mc:Fallback xmlns="">
      <p:transition spd="slow" advTm="16750"/>
    </mc:Fallback>
  </mc:AlternateContent>
  <p:extLst>
    <p:ext uri="{3A86A75C-4F4B-4683-9AE1-C65F6400EC91}">
      <p14:laserTraceLst xmlns:p14="http://schemas.microsoft.com/office/powerpoint/2010/main">
        <p14:tracePtLst>
          <p14:tracePt t="4699" x="3771900" y="6388100"/>
          <p14:tracePt t="4932" x="2828925" y="6042025"/>
          <p14:tracePt t="4950" x="2778125" y="5183188"/>
          <p14:tracePt t="4954" x="2760663" y="4919663"/>
          <p14:tracePt t="4964" x="2760663" y="4683125"/>
          <p14:tracePt t="4974" x="2752725" y="4445000"/>
          <p14:tracePt t="4994" x="2752725" y="3943350"/>
          <p14:tracePt t="5004" x="2770188" y="3636963"/>
          <p14:tracePt t="5011" x="2770188" y="3535363"/>
          <p14:tracePt t="5015" x="2778125" y="3424238"/>
          <p14:tracePt t="5038" x="2786063" y="3127375"/>
          <p14:tracePt t="5047" x="2795588" y="3051175"/>
          <p14:tracePt t="5061" x="2795588" y="2965450"/>
          <p14:tracePt t="5079" x="2795588" y="2906713"/>
          <p14:tracePt t="5080" x="2795588" y="2897188"/>
          <p14:tracePt t="5084" x="2795588" y="2871788"/>
          <p14:tracePt t="5098" x="2795588" y="2846388"/>
          <p14:tracePt t="5115" x="2795588" y="2830513"/>
          <p14:tracePt t="5127" x="2803525" y="2795588"/>
          <p14:tracePt t="5135" x="2803525" y="2787650"/>
          <p14:tracePt t="5531" x="2719388" y="2889250"/>
          <p14:tracePt t="5544" x="2420938" y="3228975"/>
          <p14:tracePt t="5552" x="2301875" y="3408363"/>
          <p14:tracePt t="5558" x="2192338" y="3552825"/>
          <p14:tracePt t="5576" x="2047875" y="3790950"/>
          <p14:tracePt t="5579" x="2005013" y="3892550"/>
          <p14:tracePt t="5592" x="1954213" y="4019550"/>
          <p14:tracePt t="5612" x="1928813" y="4087813"/>
          <p14:tracePt t="5626" x="1928813" y="4121150"/>
          <p14:tracePt t="5641" x="1962150" y="4138613"/>
          <p14:tracePt t="5655" x="2065338" y="4146550"/>
          <p14:tracePt t="5670" x="2311400" y="4105275"/>
          <p14:tracePt t="5674" x="2524125" y="4037013"/>
          <p14:tracePt t="5688" x="2914650" y="3806825"/>
          <p14:tracePt t="5704" x="3305175" y="3509963"/>
          <p14:tracePt t="5709" x="3482975" y="3355975"/>
          <p14:tracePt t="5716" x="3644900" y="3211513"/>
          <p14:tracePt t="5733" x="3814763" y="3016250"/>
          <p14:tracePt t="5737" x="3840163" y="2965450"/>
          <p14:tracePt t="5748" x="3873500" y="2922588"/>
          <p14:tracePt t="5763" x="3873500" y="2914650"/>
          <p14:tracePt t="5797" x="3873500" y="2932113"/>
          <p14:tracePt t="5809" x="3865563" y="2965450"/>
          <p14:tracePt t="5824" x="3806825" y="3119438"/>
          <p14:tracePt t="5829" x="3771900" y="3246438"/>
          <p14:tracePt t="5832" x="3763963" y="3398838"/>
          <p14:tracePt t="5843" x="3763963" y="3578225"/>
          <p14:tracePt t="5846" x="3797300" y="3773488"/>
          <p14:tracePt t="5861" x="4010025" y="4283075"/>
          <p14:tracePt t="5865" x="4137025" y="4513263"/>
          <p14:tracePt t="5872" x="4316413" y="4724400"/>
          <p14:tracePt t="5882" x="4425950" y="4818063"/>
          <p14:tracePt t="5894" x="4621213" y="4972050"/>
          <p14:tracePt t="5909" x="4775200" y="5038725"/>
          <p14:tracePt t="5930" x="4894263" y="5073650"/>
          <p14:tracePt t="5941" x="4919663" y="5081588"/>
          <p14:tracePt t="5948" x="4927600" y="5091113"/>
          <p14:tracePt t="5966" x="4935538" y="5091113"/>
          <p14:tracePt t="5969" x="4935538" y="5099050"/>
          <p14:tracePt t="5982" x="4876800" y="5149850"/>
          <p14:tracePt t="5989" x="4800600" y="5218113"/>
          <p14:tracePt t="6002" x="4494213" y="5405438"/>
          <p14:tracePt t="6022" x="4154488" y="5540375"/>
          <p14:tracePt t="6027" x="4017963" y="5575300"/>
          <p14:tracePt t="6043" x="3992563" y="5575300"/>
          <p14:tracePt t="6342" x="4197350" y="5405438"/>
          <p14:tracePt t="6354" x="4978400" y="4886325"/>
          <p14:tracePt t="6361" x="5378450" y="4648200"/>
          <p14:tracePt t="6365" x="5751513" y="4394200"/>
          <p14:tracePt t="6379" x="6559550" y="3994150"/>
          <p14:tracePt t="6388" x="6950075" y="3824288"/>
          <p14:tracePt t="6392" x="7366000" y="3646488"/>
          <p14:tracePt t="6404" x="7799388" y="3484563"/>
          <p14:tracePt t="6408" x="8240713" y="3305175"/>
          <p14:tracePt t="6428" x="9099550" y="3067050"/>
          <p14:tracePt t="6435" x="9532938" y="2949575"/>
          <p14:tracePt t="15513" x="9472613" y="2855913"/>
          <p14:tracePt t="15522" x="9405938" y="2752725"/>
          <p14:tracePt t="15526" x="9345613" y="2643188"/>
          <p14:tracePt t="15543" x="9244013" y="2489200"/>
          <p14:tracePt t="15547" x="9201150" y="2430463"/>
          <p14:tracePt t="15563" x="9099550" y="2336800"/>
          <p14:tracePt t="15567" x="9064625" y="2293938"/>
          <p14:tracePt t="15581" x="8947150" y="2174875"/>
          <p14:tracePt t="15590" x="8861425" y="2098675"/>
          <p14:tracePt t="15595" x="8767763" y="2014538"/>
          <p14:tracePt t="15609" x="8420100" y="1758950"/>
          <p14:tracePt t="15628" x="7900988" y="1393825"/>
          <p14:tracePt t="15633" x="7578725" y="1147763"/>
          <p14:tracePt t="15644" x="6932613" y="646113"/>
          <p14:tracePt t="15659" x="6245225" y="85725"/>
        </p14:tracePtLst>
      </p14:laserTrace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1" y="684364"/>
            <a:ext cx="72157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b="1" dirty="0"/>
              <a:t>Items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89B069C6-758C-D464-D274-A5C937633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64" y="1926320"/>
            <a:ext cx="9369236" cy="2028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dirty="0"/>
              <a:t>Items are also referred to as:</a:t>
            </a:r>
          </a:p>
          <a:p>
            <a:r>
              <a:rPr lang="en-GB" altLang="en-US" dirty="0"/>
              <a:t>Digital document</a:t>
            </a:r>
          </a:p>
          <a:p>
            <a:r>
              <a:rPr lang="en-GB" altLang="en-US" dirty="0"/>
              <a:t>Digital resource</a:t>
            </a:r>
          </a:p>
          <a:p>
            <a:r>
              <a:rPr lang="en-GB" altLang="en-US" dirty="0"/>
              <a:t>Digital object </a:t>
            </a:r>
          </a:p>
        </p:txBody>
      </p:sp>
    </p:spTree>
    <p:extLst>
      <p:ext uri="{BB962C8B-B14F-4D97-AF65-F5344CB8AC3E}">
        <p14:creationId xmlns:p14="http://schemas.microsoft.com/office/powerpoint/2010/main" val="133316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0" y="684364"/>
            <a:ext cx="847665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dirty="0" err="1"/>
              <a:t>Bitstream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4" name="Text Box 7">
            <a:extLst>
              <a:ext uri="{FF2B5EF4-FFF2-40B4-BE49-F238E27FC236}">
                <a16:creationId xmlns:a16="http://schemas.microsoft.com/office/drawing/2014/main" id="{89B069C6-758C-D464-D274-A5C937633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64" y="1761220"/>
            <a:ext cx="9559736" cy="201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sz="2400" dirty="0" err="1"/>
              <a:t>Bitstreams</a:t>
            </a:r>
            <a:r>
              <a:rPr lang="en-GB" altLang="en-US" sz="2400" dirty="0"/>
              <a:t> can be any computer file</a:t>
            </a:r>
          </a:p>
          <a:p>
            <a:r>
              <a:rPr lang="en-GB" altLang="en-US" sz="2400" dirty="0"/>
              <a:t>Note: If the end user system has the software to run  a </a:t>
            </a:r>
            <a:r>
              <a:rPr lang="en-GB" altLang="en-US" sz="2400" dirty="0" err="1"/>
              <a:t>bitstream</a:t>
            </a:r>
            <a:r>
              <a:rPr lang="en-GB" altLang="en-US" sz="2400" dirty="0"/>
              <a:t> or his browser has a plug in, one can view or play </a:t>
            </a:r>
            <a:r>
              <a:rPr lang="en-GB" altLang="en-US" sz="2400" dirty="0" err="1"/>
              <a:t>bitstreams</a:t>
            </a:r>
            <a:r>
              <a:rPr lang="en-GB" altLang="en-US" sz="2400" dirty="0"/>
              <a:t>.</a:t>
            </a:r>
          </a:p>
          <a:p>
            <a:r>
              <a:rPr lang="en-GB" altLang="en-US" sz="2400" dirty="0" err="1"/>
              <a:t>Dspace</a:t>
            </a:r>
            <a:r>
              <a:rPr lang="en-GB" altLang="en-US" sz="2400" dirty="0"/>
              <a:t> is blissfully unaware of file formats, it just stores and disseminates them.</a:t>
            </a:r>
          </a:p>
        </p:txBody>
      </p:sp>
    </p:spTree>
    <p:extLst>
      <p:ext uri="{BB962C8B-B14F-4D97-AF65-F5344CB8AC3E}">
        <p14:creationId xmlns:p14="http://schemas.microsoft.com/office/powerpoint/2010/main" val="1816276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0" y="684364"/>
            <a:ext cx="850205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b="1" dirty="0" err="1"/>
              <a:t>Bitsream</a:t>
            </a:r>
            <a:r>
              <a:rPr lang="en-GB" altLang="en-US" sz="4400" b="1" dirty="0"/>
              <a:t> Formats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845140" y="1651000"/>
            <a:ext cx="8559800" cy="4191000"/>
          </a:xfrm>
          <a:prstGeom prst="rect">
            <a:avLst/>
          </a:prstGeom>
          <a:ln/>
        </p:spPr>
        <p:txBody>
          <a:bodyPr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dirty="0"/>
              <a:t>Text</a:t>
            </a:r>
          </a:p>
          <a:p>
            <a:pPr lvl="1"/>
            <a:r>
              <a:rPr lang="en-GB" altLang="en-US" dirty="0"/>
              <a:t>Plain text, html pages, pdf, word, </a:t>
            </a:r>
            <a:r>
              <a:rPr lang="en-GB" altLang="en-US" dirty="0" err="1"/>
              <a:t>ps</a:t>
            </a:r>
            <a:r>
              <a:rPr lang="en-GB" altLang="en-US" dirty="0"/>
              <a:t>, </a:t>
            </a:r>
            <a:r>
              <a:rPr lang="en-GB" altLang="en-US" dirty="0" err="1"/>
              <a:t>TeX</a:t>
            </a:r>
            <a:endParaRPr lang="en-GB" altLang="en-US" dirty="0"/>
          </a:p>
          <a:p>
            <a:r>
              <a:rPr lang="en-GB" altLang="en-US" dirty="0"/>
              <a:t>Images</a:t>
            </a:r>
          </a:p>
          <a:p>
            <a:pPr lvl="1"/>
            <a:r>
              <a:rPr lang="en-GB" altLang="en-US" dirty="0" err="1"/>
              <a:t>Giff</a:t>
            </a:r>
            <a:r>
              <a:rPr lang="en-GB" altLang="en-US" dirty="0"/>
              <a:t>, jpeg, tiff</a:t>
            </a:r>
          </a:p>
          <a:p>
            <a:r>
              <a:rPr lang="en-GB" altLang="en-US" dirty="0"/>
              <a:t>Audio</a:t>
            </a:r>
          </a:p>
          <a:p>
            <a:pPr lvl="1"/>
            <a:r>
              <a:rPr lang="en-GB" altLang="en-US" dirty="0"/>
              <a:t>Wav, Mp3, Real audio, midi</a:t>
            </a:r>
          </a:p>
          <a:p>
            <a:r>
              <a:rPr lang="en-GB" altLang="en-US" dirty="0"/>
              <a:t>Video</a:t>
            </a:r>
          </a:p>
          <a:p>
            <a:pPr lvl="1"/>
            <a:r>
              <a:rPr lang="en-GB" altLang="en-US" dirty="0"/>
              <a:t>Mpeg, AVI, MOV</a:t>
            </a:r>
          </a:p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418178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0" y="684364"/>
            <a:ext cx="850205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b="1" dirty="0"/>
              <a:t>Ideal </a:t>
            </a:r>
            <a:r>
              <a:rPr lang="en-GB" altLang="en-US" sz="4400" b="1" dirty="0" err="1"/>
              <a:t>Bitstreams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952501" y="1727200"/>
            <a:ext cx="8559800" cy="4191000"/>
          </a:xfrm>
          <a:prstGeom prst="rect">
            <a:avLst/>
          </a:prstGeom>
          <a:ln/>
        </p:spPr>
        <p:txBody>
          <a:bodyPr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dirty="0"/>
              <a:t>Use open standards to ensure long preservation</a:t>
            </a:r>
          </a:p>
          <a:p>
            <a:r>
              <a:rPr lang="en-GB" altLang="en-US" dirty="0"/>
              <a:t>Think of the format which you can support in the future (Migration across versions of the software)</a:t>
            </a:r>
          </a:p>
          <a:p>
            <a:r>
              <a:rPr lang="en-GB" altLang="en-US" dirty="0"/>
              <a:t>Avoid proprietary standards</a:t>
            </a:r>
          </a:p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471254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1" y="684364"/>
            <a:ext cx="72157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altLang="en-US" sz="4400" dirty="0">
                <a:latin typeface="Arial" panose="020B0604020202020204" pitchFamily="34" charset="0"/>
              </a:rPr>
              <a:t>DL </a:t>
            </a:r>
            <a:r>
              <a:rPr lang="en-US" altLang="en-US" sz="4400" dirty="0" err="1">
                <a:latin typeface="Arial" panose="020B0604020202020204" pitchFamily="34" charset="0"/>
              </a:rPr>
              <a:t>Organisation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89B069C6-758C-D464-D274-A5C937633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64" y="1926320"/>
            <a:ext cx="9369236" cy="996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dirty="0"/>
              <a:t>DL organisation depends on your user expectations</a:t>
            </a:r>
          </a:p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825692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1" y="684364"/>
            <a:ext cx="72157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b="1" dirty="0"/>
              <a:t>In Summary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89B069C6-758C-D464-D274-A5C937633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64" y="1926320"/>
            <a:ext cx="9369236" cy="2287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dirty="0"/>
              <a:t>Under each community or sub-community, you should have collection(s)</a:t>
            </a:r>
          </a:p>
          <a:p>
            <a:r>
              <a:rPr lang="en-GB" altLang="en-US" dirty="0"/>
              <a:t>It is the collection that contain items (digital documents)</a:t>
            </a:r>
          </a:p>
          <a:p>
            <a:r>
              <a:rPr lang="en-GB" altLang="en-US" dirty="0"/>
              <a:t>Communities or sub-communities cannot have items directly under them</a:t>
            </a:r>
          </a:p>
        </p:txBody>
      </p:sp>
    </p:spTree>
    <p:extLst>
      <p:ext uri="{BB962C8B-B14F-4D97-AF65-F5344CB8AC3E}">
        <p14:creationId xmlns:p14="http://schemas.microsoft.com/office/powerpoint/2010/main" val="2653056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1" y="684364"/>
            <a:ext cx="72157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b="1" dirty="0"/>
              <a:t>Collections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89B069C6-758C-D464-D274-A5C937633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64" y="1926320"/>
            <a:ext cx="9369236" cy="4092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dirty="0"/>
              <a:t>Collections can be organised by the type of documents</a:t>
            </a:r>
          </a:p>
          <a:p>
            <a:r>
              <a:rPr lang="en-GB" altLang="en-US" dirty="0"/>
              <a:t>For example:</a:t>
            </a:r>
          </a:p>
          <a:p>
            <a:r>
              <a:rPr lang="en-GB" altLang="en-US" dirty="0"/>
              <a:t>Theses </a:t>
            </a:r>
          </a:p>
          <a:p>
            <a:r>
              <a:rPr lang="en-GB" altLang="en-US" dirty="0"/>
              <a:t>Articles</a:t>
            </a:r>
          </a:p>
          <a:p>
            <a:r>
              <a:rPr lang="en-GB" altLang="en-US" dirty="0"/>
              <a:t>Photographs</a:t>
            </a:r>
          </a:p>
          <a:p>
            <a:r>
              <a:rPr lang="en-GB" altLang="en-US" dirty="0"/>
              <a:t>Presentations</a:t>
            </a:r>
          </a:p>
          <a:p>
            <a:r>
              <a:rPr lang="en-GB" altLang="en-US" dirty="0"/>
              <a:t>Again it depends on user expectations</a:t>
            </a:r>
          </a:p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455485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1" y="684364"/>
            <a:ext cx="72157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b="1" dirty="0"/>
              <a:t>Many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89B069C6-758C-D464-D274-A5C937633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64" y="1926320"/>
            <a:ext cx="9369236" cy="280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dirty="0"/>
              <a:t>You can have any number of communities and sub-communities</a:t>
            </a:r>
          </a:p>
          <a:p>
            <a:r>
              <a:rPr lang="en-GB" altLang="en-US" dirty="0"/>
              <a:t>You can have any number of collections under a community or sub-communities</a:t>
            </a:r>
          </a:p>
          <a:p>
            <a:r>
              <a:rPr lang="en-GB" altLang="en-US" dirty="0"/>
              <a:t>You can have any number of items in a collection</a:t>
            </a:r>
          </a:p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290892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1" y="684364"/>
            <a:ext cx="72157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b="1" dirty="0"/>
              <a:t>Many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89B069C6-758C-D464-D274-A5C937633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64" y="1926320"/>
            <a:ext cx="9369236" cy="1900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dirty="0"/>
              <a:t>You can have any number of </a:t>
            </a:r>
            <a:r>
              <a:rPr lang="en-GB" altLang="en-US" dirty="0" err="1"/>
              <a:t>bitstreams</a:t>
            </a:r>
            <a:r>
              <a:rPr lang="en-GB" altLang="en-US" dirty="0"/>
              <a:t> in an item</a:t>
            </a:r>
          </a:p>
          <a:p>
            <a:r>
              <a:rPr lang="en-GB" altLang="en-US" dirty="0"/>
              <a:t>An item can be mapped to any number of collections (to avoid duplication in case of items belonging to one category)</a:t>
            </a:r>
          </a:p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4611226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1" y="684364"/>
            <a:ext cx="72157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b="1" dirty="0"/>
              <a:t>One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89B069C6-758C-D464-D274-A5C937633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64" y="1926320"/>
            <a:ext cx="9369236" cy="254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GB" dirty="0"/>
              <a:t>You can have only one:</a:t>
            </a:r>
          </a:p>
          <a:p>
            <a:pPr>
              <a:defRPr/>
            </a:pPr>
            <a:r>
              <a:rPr lang="en-GB" dirty="0"/>
              <a:t>Metadata to an item</a:t>
            </a:r>
          </a:p>
          <a:p>
            <a:pPr>
              <a:defRPr/>
            </a:pPr>
            <a:r>
              <a:rPr lang="en-GB" dirty="0"/>
              <a:t>License to an item</a:t>
            </a:r>
          </a:p>
          <a:p>
            <a:pPr>
              <a:defRPr/>
            </a:pPr>
            <a:r>
              <a:rPr lang="en-GB" dirty="0"/>
              <a:t>Access point to a bundle of </a:t>
            </a:r>
            <a:r>
              <a:rPr lang="en-GB" dirty="0" err="1"/>
              <a:t>bitstreams</a:t>
            </a:r>
            <a:endParaRPr lang="en-GB" dirty="0"/>
          </a:p>
          <a:p>
            <a:pPr marL="0" indent="0">
              <a:buFont typeface="Wingdings" pitchFamily="2" charset="2"/>
              <a:buNone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127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12146F56-D762-40FC-BFD0-67EF488E42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altLang="en-US"/>
          </a:p>
        </p:txBody>
      </p:sp>
      <p:pic>
        <p:nvPicPr>
          <p:cNvPr id="5123" name="Content Placeholder 3">
            <a:extLst>
              <a:ext uri="{FF2B5EF4-FFF2-40B4-BE49-F238E27FC236}">
                <a16:creationId xmlns:a16="http://schemas.microsoft.com/office/drawing/2014/main" id="{8144B3B7-82B6-4247-9DC3-626C0374E99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3125450" cy="6858000"/>
          </a:xfr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481DCAE5-84B8-40D5-A7A4-6C2CEE18E1EF}"/>
              </a:ext>
            </a:extLst>
          </p:cNvPr>
          <p:cNvGrpSpPr/>
          <p:nvPr/>
        </p:nvGrpSpPr>
        <p:grpSpPr>
          <a:xfrm>
            <a:off x="960550" y="659683"/>
            <a:ext cx="7215784" cy="1743984"/>
            <a:chOff x="960550" y="659683"/>
            <a:chExt cx="7215784" cy="1743984"/>
          </a:xfrm>
        </p:grpSpPr>
        <p:sp>
          <p:nvSpPr>
            <p:cNvPr id="5124" name="Text Box 7">
              <a:extLst>
                <a:ext uri="{FF2B5EF4-FFF2-40B4-BE49-F238E27FC236}">
                  <a16:creationId xmlns:a16="http://schemas.microsoft.com/office/drawing/2014/main" id="{76A94DD6-C244-4D60-872B-404FF2D252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0550" y="659683"/>
              <a:ext cx="721578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Tx/>
                <a:buChar char="•"/>
              </a:pPr>
              <a:endParaRPr lang="en-US" altLang="en-US" sz="24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" name="Text Box 7">
              <a:extLst>
                <a:ext uri="{FF2B5EF4-FFF2-40B4-BE49-F238E27FC236}">
                  <a16:creationId xmlns:a16="http://schemas.microsoft.com/office/drawing/2014/main" id="{0C8EE702-9D89-304F-1939-E2545CB8B1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0550" y="2003557"/>
              <a:ext cx="721578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342900" indent="-342900" eaLnBrk="1" hangingPunct="1">
                <a:lnSpc>
                  <a:spcPct val="100000"/>
                </a:lnSpc>
                <a:spcBef>
                  <a:spcPct val="20000"/>
                </a:spcBef>
              </a:pPr>
              <a:endParaRPr lang="en-US" altLang="en-US" sz="20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70329" y="3794312"/>
            <a:ext cx="12371294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4400" dirty="0" err="1">
                <a:solidFill>
                  <a:schemeClr val="bg1"/>
                </a:solidFill>
                <a:latin typeface="Arial" charset="0"/>
              </a:rPr>
              <a:t>Lomosi</a:t>
            </a:r>
            <a:r>
              <a:rPr lang="en-US" altLang="en-US" sz="4400" dirty="0">
                <a:solidFill>
                  <a:schemeClr val="bg1"/>
                </a:solidFill>
                <a:latin typeface="Arial" charset="0"/>
              </a:rPr>
              <a:t> Joseph </a:t>
            </a:r>
            <a:r>
              <a:rPr lang="en-US" altLang="en-US" sz="4400" dirty="0" err="1">
                <a:solidFill>
                  <a:schemeClr val="bg1"/>
                </a:solidFill>
                <a:latin typeface="Arial" charset="0"/>
              </a:rPr>
              <a:t>Chinyumba</a:t>
            </a:r>
            <a:endParaRPr lang="en-US" altLang="en-US" sz="4400" dirty="0">
              <a:solidFill>
                <a:schemeClr val="bg1"/>
              </a:solidFill>
              <a:latin typeface="Arial" charset="0"/>
            </a:endParaRPr>
          </a:p>
          <a:p>
            <a:pPr algn="ctr"/>
            <a:r>
              <a:rPr lang="en-US" altLang="en-US" sz="4400" dirty="0">
                <a:solidFill>
                  <a:schemeClr val="bg1"/>
                </a:solidFill>
                <a:latin typeface="Arial" charset="0"/>
              </a:rPr>
              <a:t>Repository Administrator</a:t>
            </a:r>
          </a:p>
          <a:p>
            <a:pPr algn="ctr"/>
            <a:endParaRPr lang="en-US" altLang="en-US" sz="4400" dirty="0">
              <a:solidFill>
                <a:schemeClr val="bg1"/>
              </a:solidFill>
              <a:latin typeface="Arial" charset="0"/>
            </a:endParaRPr>
          </a:p>
          <a:p>
            <a:pPr algn="ctr"/>
            <a:r>
              <a:rPr lang="en-US" altLang="en-US" sz="4400">
                <a:solidFill>
                  <a:schemeClr val="bg1"/>
                </a:solidFill>
                <a:latin typeface="Arial" charset="0"/>
              </a:rPr>
              <a:t>May 2026</a:t>
            </a:r>
            <a:endParaRPr lang="en-US" altLang="en-US" sz="44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04799" y="1422403"/>
            <a:ext cx="12308541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4400" dirty="0">
              <a:solidFill>
                <a:schemeClr val="bg1"/>
              </a:solidFill>
              <a:latin typeface="Arial" charset="0"/>
            </a:endParaRPr>
          </a:p>
          <a:p>
            <a:pPr algn="ctr"/>
            <a:r>
              <a:rPr lang="en-US" altLang="en-US" sz="4400" dirty="0" err="1">
                <a:solidFill>
                  <a:schemeClr val="bg1"/>
                </a:solidFill>
                <a:latin typeface="Arial" charset="0"/>
              </a:rPr>
              <a:t>Dspace</a:t>
            </a:r>
            <a:r>
              <a:rPr lang="en-US" altLang="en-US" sz="4400" dirty="0">
                <a:solidFill>
                  <a:schemeClr val="bg1"/>
                </a:solidFill>
                <a:latin typeface="Arial" charset="0"/>
              </a:rPr>
              <a:t> Repository Design and Administration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60"/>
    </mc:Choice>
    <mc:Fallback xmlns="">
      <p:transition spd="slow" advTm="3060"/>
    </mc:Fallback>
  </mc:AlternateContent>
  <p:extLst>
    <p:ext uri="{3A86A75C-4F4B-4683-9AE1-C65F6400EC91}">
      <p14:laserTraceLst xmlns:p14="http://schemas.microsoft.com/office/powerpoint/2010/main">
        <p14:tracePtLst>
          <p14:tracePt t="515" x="11758613" y="3254375"/>
          <p14:tracePt t="525" x="11461750" y="3221038"/>
          <p14:tracePt t="537" x="11104563" y="3186113"/>
          <p14:tracePt t="540" x="10747375" y="3152775"/>
          <p14:tracePt t="550" x="10085388" y="3076575"/>
          <p14:tracePt t="566" x="9464675" y="3025775"/>
          <p14:tracePt t="584" x="8734425" y="3008313"/>
          <p14:tracePt t="599" x="8453438" y="3025775"/>
          <p14:tracePt t="620" x="8266113" y="3051175"/>
          <p14:tracePt t="626" x="8113713" y="3076575"/>
          <p14:tracePt t="642" x="8037513" y="3109913"/>
          <p14:tracePt t="649" x="8012113" y="3127375"/>
          <p14:tracePt t="669" x="8004175" y="3127375"/>
          <p14:tracePt t="881" x="7748588" y="3109913"/>
          <p14:tracePt t="896" x="6873875" y="3051175"/>
          <p14:tracePt t="900" x="6430963" y="3033713"/>
          <p14:tracePt t="913" x="5997575" y="3008313"/>
          <p14:tracePt t="915" x="5530850" y="2990850"/>
          <p14:tracePt t="929" x="4570413" y="2932113"/>
          <p14:tracePt t="940" x="4129088" y="2914650"/>
          <p14:tracePt t="948" x="3363913" y="2838450"/>
          <p14:tracePt t="961" x="2795588" y="2813050"/>
          <p14:tracePt t="977" x="2514600" y="2787650"/>
          <p14:tracePt t="1001" x="2370138" y="2770188"/>
          <p14:tracePt t="1014" x="2352675" y="2752725"/>
          <p14:tracePt t="1026" x="2362200" y="2744788"/>
          <p14:tracePt t="1046" x="2430463" y="2719388"/>
          <p14:tracePt t="1153" x="2489200" y="2719388"/>
          <p14:tracePt t="1165" x="2524125" y="2719388"/>
          <p14:tracePt t="1168" x="2549525" y="2719388"/>
          <p14:tracePt t="1173" x="2565400" y="2711450"/>
          <p14:tracePt t="1190" x="2582863" y="2711450"/>
          <p14:tracePt t="1199" x="2590800" y="2711450"/>
          <p14:tracePt t="1202" x="2600325" y="2701925"/>
          <p14:tracePt t="1207" x="2608263" y="2686050"/>
          <p14:tracePt t="1226" x="2625725" y="2600325"/>
          <p14:tracePt t="1229" x="2625725" y="2498725"/>
          <p14:tracePt t="1245" x="2659063" y="2124075"/>
          <p14:tracePt t="1251" x="2693988" y="1793875"/>
          <p14:tracePt t="1256" x="2760663" y="1512888"/>
          <p14:tracePt t="1273" x="2914650" y="909638"/>
          <p14:tracePt t="1278" x="2973388" y="730250"/>
          <p14:tracePt t="1283" x="3008313" y="611188"/>
          <p14:tracePt t="1303" x="3092450" y="458788"/>
          <p14:tracePt t="1307" x="3143250" y="407988"/>
          <p14:tracePt t="1320" x="3236913" y="331788"/>
          <p14:tracePt t="1323" x="3297238" y="296863"/>
          <p14:tracePt t="1338" x="3348038" y="280988"/>
          <p14:tracePt t="1341" x="3381375" y="271463"/>
          <p14:tracePt t="1352" x="3467100" y="271463"/>
          <p14:tracePt t="1375" x="3559175" y="306388"/>
          <p14:tracePt t="1384" x="3594100" y="331788"/>
          <p14:tracePt t="1389" x="3619500" y="357188"/>
          <p14:tracePt t="1392" x="3636963" y="382588"/>
          <p14:tracePt t="1411" x="3652838" y="466725"/>
          <p14:tracePt t="1415" x="3652838" y="527050"/>
          <p14:tracePt t="1430" x="3551238" y="696913"/>
          <p14:tracePt t="1435" x="3432175" y="798513"/>
          <p14:tracePt t="1449" x="3024188" y="968375"/>
          <p14:tracePt t="1466" x="2362200" y="1062038"/>
          <p14:tracePt t="1469" x="2012950" y="1062038"/>
          <p14:tracePt t="1486" x="1325563" y="977900"/>
          <p14:tracePt t="1494" x="985838" y="884238"/>
          <p14:tracePt t="1499" x="661988" y="781050"/>
          <p14:tracePt t="1511" x="144463" y="544513"/>
          <p14:tracePt t="1516" x="0" y="476250"/>
        </p14:tracePtLst>
      </p14:laserTraceLst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1" y="684364"/>
            <a:ext cx="72157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b="1" dirty="0"/>
              <a:t>Conclusion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89B069C6-758C-D464-D274-A5C937633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64" y="1926320"/>
            <a:ext cx="9369236" cy="1512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dirty="0"/>
              <a:t>It is the administrator who:</a:t>
            </a:r>
          </a:p>
          <a:p>
            <a:r>
              <a:rPr lang="en-GB" altLang="en-US" dirty="0"/>
              <a:t>Creates Communities and collections</a:t>
            </a:r>
          </a:p>
          <a:p>
            <a:r>
              <a:rPr lang="en-GB" altLang="en-US" dirty="0"/>
              <a:t>Identifies submitters, reviewers and metadata editors</a:t>
            </a:r>
          </a:p>
        </p:txBody>
      </p:sp>
    </p:spTree>
    <p:extLst>
      <p:ext uri="{BB962C8B-B14F-4D97-AF65-F5344CB8AC3E}">
        <p14:creationId xmlns:p14="http://schemas.microsoft.com/office/powerpoint/2010/main" val="40223597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1" y="684364"/>
            <a:ext cx="72157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b="1" dirty="0"/>
              <a:t>Conclusion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89B069C6-758C-D464-D274-A5C937633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64" y="1926320"/>
            <a:ext cx="9369236" cy="1512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dirty="0"/>
              <a:t>Administrator play crucial role in admin of DR</a:t>
            </a:r>
          </a:p>
          <a:p>
            <a:r>
              <a:rPr lang="en-GB" altLang="en-US" dirty="0"/>
              <a:t>Administrator makes the DR well designed and organised.</a:t>
            </a:r>
          </a:p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479302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1" y="430364"/>
            <a:ext cx="72157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dirty="0" err="1"/>
              <a:t>DSpace</a:t>
            </a:r>
            <a:r>
              <a:rPr lang="en-GB" altLang="en-US" sz="4400" dirty="0"/>
              <a:t> Data Model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grpSp>
        <p:nvGrpSpPr>
          <p:cNvPr id="31" name="Group 3"/>
          <p:cNvGrpSpPr>
            <a:grpSpLocks/>
          </p:cNvGrpSpPr>
          <p:nvPr/>
        </p:nvGrpSpPr>
        <p:grpSpPr bwMode="auto">
          <a:xfrm>
            <a:off x="908050" y="1463675"/>
            <a:ext cx="6840538" cy="5111750"/>
            <a:chOff x="683568" y="1268760"/>
            <a:chExt cx="6840760" cy="5112568"/>
          </a:xfrm>
        </p:grpSpPr>
        <p:sp>
          <p:nvSpPr>
            <p:cNvPr id="32" name="Rounded Rectangle 31"/>
            <p:cNvSpPr/>
            <p:nvPr/>
          </p:nvSpPr>
          <p:spPr>
            <a:xfrm>
              <a:off x="5652604" y="5301655"/>
              <a:ext cx="1727256" cy="935188"/>
            </a:xfrm>
            <a:prstGeom prst="round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3131572" y="5301655"/>
              <a:ext cx="1728844" cy="935188"/>
            </a:xfrm>
            <a:prstGeom prst="round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683568" y="5301655"/>
              <a:ext cx="1728844" cy="935188"/>
            </a:xfrm>
            <a:prstGeom prst="round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3131572" y="3788526"/>
              <a:ext cx="1728844" cy="936775"/>
            </a:xfrm>
            <a:prstGeom prst="round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3131572" y="2564367"/>
              <a:ext cx="1728844" cy="936775"/>
            </a:xfrm>
            <a:prstGeom prst="round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3131572" y="1268760"/>
              <a:ext cx="1728844" cy="936775"/>
            </a:xfrm>
            <a:prstGeom prst="round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3276040" y="1413246"/>
              <a:ext cx="1727256" cy="935187"/>
            </a:xfrm>
            <a:prstGeom prst="round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9" name="TextBox 11"/>
            <p:cNvSpPr txBox="1">
              <a:spLocks noChangeArrowheads="1"/>
            </p:cNvSpPr>
            <p:nvPr/>
          </p:nvSpPr>
          <p:spPr bwMode="auto">
            <a:xfrm>
              <a:off x="3275856" y="1628800"/>
              <a:ext cx="172819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GB" altLang="en-US" sz="1800">
                  <a:latin typeface="Arial" charset="0"/>
                </a:rPr>
                <a:t>Community</a:t>
              </a: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3276040" y="2708853"/>
              <a:ext cx="1727256" cy="936775"/>
            </a:xfrm>
            <a:prstGeom prst="round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1" name="TextBox 13"/>
            <p:cNvSpPr txBox="1">
              <a:spLocks noChangeArrowheads="1"/>
            </p:cNvSpPr>
            <p:nvPr/>
          </p:nvSpPr>
          <p:spPr bwMode="auto">
            <a:xfrm>
              <a:off x="3275856" y="2924944"/>
              <a:ext cx="172819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GB" altLang="en-US" sz="1800">
                  <a:latin typeface="Arial" charset="0"/>
                </a:rPr>
                <a:t>Collection</a:t>
              </a:r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3276040" y="3933011"/>
              <a:ext cx="1727256" cy="936775"/>
            </a:xfrm>
            <a:prstGeom prst="round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3" name="TextBox 15"/>
            <p:cNvSpPr txBox="1">
              <a:spLocks noChangeArrowheads="1"/>
            </p:cNvSpPr>
            <p:nvPr/>
          </p:nvSpPr>
          <p:spPr bwMode="auto">
            <a:xfrm>
              <a:off x="3347864" y="4149080"/>
              <a:ext cx="172819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GB" altLang="en-US" sz="1800">
                  <a:latin typeface="Arial" charset="0"/>
                </a:rPr>
                <a:t>Item</a:t>
              </a: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3276040" y="5444553"/>
              <a:ext cx="1727256" cy="936775"/>
            </a:xfrm>
            <a:prstGeom prst="round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5" name="TextBox 17"/>
            <p:cNvSpPr txBox="1">
              <a:spLocks noChangeArrowheads="1"/>
            </p:cNvSpPr>
            <p:nvPr/>
          </p:nvSpPr>
          <p:spPr bwMode="auto">
            <a:xfrm>
              <a:off x="3275856" y="5661248"/>
              <a:ext cx="172819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GB" altLang="en-US" sz="1800">
                  <a:latin typeface="Arial" charset="0"/>
                </a:rPr>
                <a:t>Bitstream</a:t>
              </a:r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828036" y="5444553"/>
              <a:ext cx="1727256" cy="936775"/>
            </a:xfrm>
            <a:prstGeom prst="round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7" name="TextBox 19"/>
            <p:cNvSpPr txBox="1">
              <a:spLocks noChangeArrowheads="1"/>
            </p:cNvSpPr>
            <p:nvPr/>
          </p:nvSpPr>
          <p:spPr bwMode="auto">
            <a:xfrm>
              <a:off x="827584" y="5661248"/>
              <a:ext cx="172819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GB" altLang="en-US" sz="1800">
                  <a:latin typeface="Arial" charset="0"/>
                </a:rPr>
                <a:t>Metadata</a:t>
              </a: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5795484" y="5444553"/>
              <a:ext cx="1728844" cy="936775"/>
            </a:xfrm>
            <a:prstGeom prst="round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9" name="TextBox 21"/>
            <p:cNvSpPr txBox="1">
              <a:spLocks noChangeArrowheads="1"/>
            </p:cNvSpPr>
            <p:nvPr/>
          </p:nvSpPr>
          <p:spPr bwMode="auto">
            <a:xfrm>
              <a:off x="5796136" y="5661248"/>
              <a:ext cx="172819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GB" altLang="en-US" sz="1800">
                  <a:latin typeface="Arial" charset="0"/>
                </a:rPr>
                <a:t>Licence</a:t>
              </a:r>
            </a:p>
          </p:txBody>
        </p:sp>
        <p:cxnSp>
          <p:nvCxnSpPr>
            <p:cNvPr id="50" name="Straight Connector 49"/>
            <p:cNvCxnSpPr>
              <a:stCxn id="38" idx="2"/>
            </p:cNvCxnSpPr>
            <p:nvPr/>
          </p:nvCxnSpPr>
          <p:spPr>
            <a:xfrm>
              <a:off x="4139668" y="2348433"/>
              <a:ext cx="0" cy="21593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40" idx="2"/>
            </p:cNvCxnSpPr>
            <p:nvPr/>
          </p:nvCxnSpPr>
          <p:spPr>
            <a:xfrm>
              <a:off x="4139668" y="3645628"/>
              <a:ext cx="0" cy="14289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42" idx="2"/>
            </p:cNvCxnSpPr>
            <p:nvPr/>
          </p:nvCxnSpPr>
          <p:spPr>
            <a:xfrm>
              <a:off x="4139668" y="4869786"/>
              <a:ext cx="0" cy="43186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1691664" y="5085721"/>
              <a:ext cx="0" cy="21593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660700" y="5085721"/>
              <a:ext cx="0" cy="21593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1691664" y="5085721"/>
              <a:ext cx="4969036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602879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1" y="684364"/>
            <a:ext cx="72157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dirty="0" err="1"/>
              <a:t>DSpace</a:t>
            </a:r>
            <a:r>
              <a:rPr lang="en-GB" altLang="en-US" sz="4400" dirty="0"/>
              <a:t> Data Model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6600" y="1895475"/>
            <a:ext cx="1727200" cy="936625"/>
          </a:xfrm>
          <a:prstGeom prst="round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TextBox 30"/>
          <p:cNvSpPr txBox="1">
            <a:spLocks noChangeArrowheads="1"/>
          </p:cNvSpPr>
          <p:nvPr/>
        </p:nvSpPr>
        <p:spPr bwMode="auto">
          <a:xfrm>
            <a:off x="3276600" y="2111375"/>
            <a:ext cx="172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800">
                <a:latin typeface="Arial" charset="0"/>
              </a:rPr>
              <a:t>Community</a:t>
            </a:r>
          </a:p>
        </p:txBody>
      </p: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611188" y="5135563"/>
            <a:ext cx="1873250" cy="1079500"/>
            <a:chOff x="3131840" y="2564904"/>
            <a:chExt cx="1872208" cy="1080120"/>
          </a:xfrm>
        </p:grpSpPr>
        <p:sp>
          <p:nvSpPr>
            <p:cNvPr id="9" name="Rounded Rectangle 8"/>
            <p:cNvSpPr/>
            <p:nvPr/>
          </p:nvSpPr>
          <p:spPr>
            <a:xfrm>
              <a:off x="3131840" y="2564904"/>
              <a:ext cx="1727825" cy="93557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276222" y="2709449"/>
              <a:ext cx="1727826" cy="935575"/>
            </a:xfrm>
            <a:prstGeom prst="round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TextBox 34"/>
            <p:cNvSpPr txBox="1">
              <a:spLocks noChangeArrowheads="1"/>
            </p:cNvSpPr>
            <p:nvPr/>
          </p:nvSpPr>
          <p:spPr bwMode="auto">
            <a:xfrm>
              <a:off x="3275856" y="2924944"/>
              <a:ext cx="172819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GB" altLang="en-US" sz="1800">
                  <a:latin typeface="Arial" charset="0"/>
                </a:rPr>
                <a:t>Collection</a:t>
              </a:r>
            </a:p>
          </p:txBody>
        </p:sp>
      </p:grpSp>
      <p:sp>
        <p:nvSpPr>
          <p:cNvPr id="12" name="Rounded Rectangle 11"/>
          <p:cNvSpPr/>
          <p:nvPr/>
        </p:nvSpPr>
        <p:spPr>
          <a:xfrm>
            <a:off x="611188" y="3335338"/>
            <a:ext cx="1728787" cy="93662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755650" y="3479800"/>
            <a:ext cx="1728788" cy="936625"/>
          </a:xfrm>
          <a:prstGeom prst="round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TextBox 37"/>
          <p:cNvSpPr txBox="1">
            <a:spLocks noChangeArrowheads="1"/>
          </p:cNvSpPr>
          <p:nvPr/>
        </p:nvSpPr>
        <p:spPr bwMode="auto">
          <a:xfrm>
            <a:off x="755650" y="3695700"/>
            <a:ext cx="17287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800">
                <a:latin typeface="Arial" charset="0"/>
              </a:rPr>
              <a:t>Community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580063" y="3335338"/>
            <a:ext cx="1728787" cy="93662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5724525" y="3479800"/>
            <a:ext cx="1727200" cy="936625"/>
          </a:xfrm>
          <a:prstGeom prst="round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" name="TextBox 40"/>
          <p:cNvSpPr txBox="1">
            <a:spLocks noChangeArrowheads="1"/>
          </p:cNvSpPr>
          <p:nvPr/>
        </p:nvSpPr>
        <p:spPr bwMode="auto">
          <a:xfrm>
            <a:off x="5724525" y="3695700"/>
            <a:ext cx="172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800">
                <a:latin typeface="Arial" charset="0"/>
              </a:rPr>
              <a:t>Community</a:t>
            </a:r>
          </a:p>
        </p:txBody>
      </p:sp>
      <p:grpSp>
        <p:nvGrpSpPr>
          <p:cNvPr id="18" name="Group 41"/>
          <p:cNvGrpSpPr>
            <a:grpSpLocks/>
          </p:cNvGrpSpPr>
          <p:nvPr/>
        </p:nvGrpSpPr>
        <p:grpSpPr bwMode="auto">
          <a:xfrm>
            <a:off x="3276600" y="5135563"/>
            <a:ext cx="1871663" cy="1079500"/>
            <a:chOff x="3131840" y="2564904"/>
            <a:chExt cx="1872208" cy="1080120"/>
          </a:xfrm>
        </p:grpSpPr>
        <p:sp>
          <p:nvSpPr>
            <p:cNvPr id="19" name="Rounded Rectangle 18"/>
            <p:cNvSpPr/>
            <p:nvPr/>
          </p:nvSpPr>
          <p:spPr>
            <a:xfrm>
              <a:off x="3131840" y="2564904"/>
              <a:ext cx="1727703" cy="93557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276345" y="2709449"/>
              <a:ext cx="1727703" cy="935575"/>
            </a:xfrm>
            <a:prstGeom prst="round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1" name="TextBox 44"/>
            <p:cNvSpPr txBox="1">
              <a:spLocks noChangeArrowheads="1"/>
            </p:cNvSpPr>
            <p:nvPr/>
          </p:nvSpPr>
          <p:spPr bwMode="auto">
            <a:xfrm>
              <a:off x="3275856" y="2924944"/>
              <a:ext cx="172819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GB" altLang="en-US" sz="1800">
                  <a:latin typeface="Arial" charset="0"/>
                </a:rPr>
                <a:t>Collection</a:t>
              </a:r>
            </a:p>
          </p:txBody>
        </p:sp>
      </p:grpSp>
      <p:grpSp>
        <p:nvGrpSpPr>
          <p:cNvPr id="22" name="Group 45"/>
          <p:cNvGrpSpPr>
            <a:grpSpLocks/>
          </p:cNvGrpSpPr>
          <p:nvPr/>
        </p:nvGrpSpPr>
        <p:grpSpPr bwMode="auto">
          <a:xfrm>
            <a:off x="6156325" y="5135563"/>
            <a:ext cx="1871663" cy="1079500"/>
            <a:chOff x="3131840" y="2564904"/>
            <a:chExt cx="1872208" cy="1080120"/>
          </a:xfrm>
        </p:grpSpPr>
        <p:sp>
          <p:nvSpPr>
            <p:cNvPr id="23" name="Rounded Rectangle 22"/>
            <p:cNvSpPr/>
            <p:nvPr/>
          </p:nvSpPr>
          <p:spPr>
            <a:xfrm>
              <a:off x="3131840" y="2564904"/>
              <a:ext cx="1727703" cy="93557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3276345" y="2709449"/>
              <a:ext cx="1727703" cy="935575"/>
            </a:xfrm>
            <a:prstGeom prst="round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5" name="TextBox 48"/>
            <p:cNvSpPr txBox="1">
              <a:spLocks noChangeArrowheads="1"/>
            </p:cNvSpPr>
            <p:nvPr/>
          </p:nvSpPr>
          <p:spPr bwMode="auto">
            <a:xfrm>
              <a:off x="3275856" y="2924944"/>
              <a:ext cx="172819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GB" altLang="en-US" sz="1800">
                  <a:latin typeface="Arial" charset="0"/>
                </a:rPr>
                <a:t>Collection</a:t>
              </a:r>
            </a:p>
          </p:txBody>
        </p:sp>
      </p:grpSp>
      <p:cxnSp>
        <p:nvCxnSpPr>
          <p:cNvPr id="26" name="Straight Connector 25"/>
          <p:cNvCxnSpPr>
            <a:stCxn id="12" idx="0"/>
          </p:cNvCxnSpPr>
          <p:nvPr/>
        </p:nvCxnSpPr>
        <p:spPr>
          <a:xfrm flipV="1">
            <a:off x="1476375" y="3048000"/>
            <a:ext cx="0" cy="2873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5" idx="0"/>
          </p:cNvCxnSpPr>
          <p:nvPr/>
        </p:nvCxnSpPr>
        <p:spPr>
          <a:xfrm flipV="1">
            <a:off x="6443663" y="3048000"/>
            <a:ext cx="0" cy="2873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9" idx="0"/>
          </p:cNvCxnSpPr>
          <p:nvPr/>
        </p:nvCxnSpPr>
        <p:spPr>
          <a:xfrm flipV="1">
            <a:off x="1476375" y="4416425"/>
            <a:ext cx="0" cy="7191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23" idx="0"/>
          </p:cNvCxnSpPr>
          <p:nvPr/>
        </p:nvCxnSpPr>
        <p:spPr>
          <a:xfrm flipV="1">
            <a:off x="7019925" y="4775200"/>
            <a:ext cx="0" cy="36036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9" idx="0"/>
          </p:cNvCxnSpPr>
          <p:nvPr/>
        </p:nvCxnSpPr>
        <p:spPr>
          <a:xfrm flipV="1">
            <a:off x="4140200" y="4775200"/>
            <a:ext cx="0" cy="36036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476375" y="3048000"/>
            <a:ext cx="49672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5" idx="2"/>
          </p:cNvCxnSpPr>
          <p:nvPr/>
        </p:nvCxnSpPr>
        <p:spPr>
          <a:xfrm>
            <a:off x="4140200" y="2832100"/>
            <a:ext cx="0" cy="2159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140200" y="4775200"/>
            <a:ext cx="287972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6" idx="2"/>
          </p:cNvCxnSpPr>
          <p:nvPr/>
        </p:nvCxnSpPr>
        <p:spPr>
          <a:xfrm>
            <a:off x="6588125" y="4416425"/>
            <a:ext cx="0" cy="35877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6505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1" y="684364"/>
            <a:ext cx="72157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b="1" dirty="0" err="1"/>
              <a:t>Dspace</a:t>
            </a:r>
            <a:r>
              <a:rPr lang="en-GB" altLang="en-US" sz="4400" b="1" dirty="0"/>
              <a:t> Data Model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grpSp>
        <p:nvGrpSpPr>
          <p:cNvPr id="5" name="Group 58"/>
          <p:cNvGrpSpPr>
            <a:grpSpLocks/>
          </p:cNvGrpSpPr>
          <p:nvPr/>
        </p:nvGrpSpPr>
        <p:grpSpPr bwMode="auto">
          <a:xfrm>
            <a:off x="585788" y="1704975"/>
            <a:ext cx="7632700" cy="4752975"/>
            <a:chOff x="827584" y="1412776"/>
            <a:chExt cx="7632848" cy="4752528"/>
          </a:xfrm>
        </p:grpSpPr>
        <p:sp>
          <p:nvSpPr>
            <p:cNvPr id="6" name="Rounded Rectangle 5"/>
            <p:cNvSpPr/>
            <p:nvPr/>
          </p:nvSpPr>
          <p:spPr>
            <a:xfrm>
              <a:off x="827584" y="4797008"/>
              <a:ext cx="7632848" cy="1368296"/>
            </a:xfrm>
            <a:prstGeom prst="roundRect">
              <a:avLst/>
            </a:prstGeom>
            <a:solidFill>
              <a:srgbClr val="FFCCFF"/>
            </a:solidFill>
            <a:ln>
              <a:solidFill>
                <a:srgbClr val="FF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827584" y="3068383"/>
              <a:ext cx="7561409" cy="1368296"/>
            </a:xfrm>
            <a:prstGeom prst="roundRect">
              <a:avLst/>
            </a:prstGeom>
            <a:solidFill>
              <a:srgbClr val="FFCCFF"/>
            </a:solidFill>
            <a:ln>
              <a:solidFill>
                <a:srgbClr val="FF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827584" y="1412776"/>
              <a:ext cx="7561409" cy="1368296"/>
            </a:xfrm>
            <a:prstGeom prst="roundRect">
              <a:avLst/>
            </a:prstGeom>
            <a:solidFill>
              <a:srgbClr val="FFCCFF"/>
            </a:solidFill>
            <a:ln>
              <a:solidFill>
                <a:srgbClr val="FF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220281" y="1628656"/>
              <a:ext cx="1727233" cy="936537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TextBox 63"/>
            <p:cNvSpPr txBox="1">
              <a:spLocks noChangeArrowheads="1"/>
            </p:cNvSpPr>
            <p:nvPr/>
          </p:nvSpPr>
          <p:spPr bwMode="auto">
            <a:xfrm>
              <a:off x="5220072" y="1844824"/>
              <a:ext cx="172819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GB" altLang="en-US" sz="1800">
                  <a:latin typeface="Arial" charset="0"/>
                </a:rPr>
                <a:t>College of Arts and Sciences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923269" y="3357281"/>
              <a:ext cx="1728821" cy="936537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" name="TextBox 65"/>
            <p:cNvSpPr txBox="1">
              <a:spLocks noChangeArrowheads="1"/>
            </p:cNvSpPr>
            <p:nvPr/>
          </p:nvSpPr>
          <p:spPr bwMode="auto">
            <a:xfrm>
              <a:off x="3851920" y="3501008"/>
              <a:ext cx="172819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GB" altLang="en-US" sz="1800">
                  <a:latin typeface="Arial" charset="0"/>
                </a:rPr>
                <a:t>Graduate School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6588733" y="3357281"/>
              <a:ext cx="1727233" cy="936537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" name="TextBox 67"/>
            <p:cNvSpPr txBox="1">
              <a:spLocks noChangeArrowheads="1"/>
            </p:cNvSpPr>
            <p:nvPr/>
          </p:nvSpPr>
          <p:spPr bwMode="auto">
            <a:xfrm>
              <a:off x="6588224" y="3573016"/>
              <a:ext cx="172819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GB" altLang="en-US" sz="1800">
                  <a:latin typeface="Arial" charset="0"/>
                </a:rPr>
                <a:t>Faculty</a:t>
              </a: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2772309" y="5012887"/>
              <a:ext cx="1727233" cy="936537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7" name="TextBox 69"/>
            <p:cNvSpPr txBox="1">
              <a:spLocks noChangeArrowheads="1"/>
            </p:cNvSpPr>
            <p:nvPr/>
          </p:nvSpPr>
          <p:spPr bwMode="auto">
            <a:xfrm>
              <a:off x="2771800" y="5229200"/>
              <a:ext cx="172819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GB" altLang="en-US" sz="1800">
                  <a:latin typeface="Arial" charset="0"/>
                </a:rPr>
                <a:t>Working Papers</a:t>
              </a: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4644008" y="5012887"/>
              <a:ext cx="1728821" cy="936537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9" name="TextBox 71"/>
            <p:cNvSpPr txBox="1">
              <a:spLocks noChangeArrowheads="1"/>
            </p:cNvSpPr>
            <p:nvPr/>
          </p:nvSpPr>
          <p:spPr bwMode="auto">
            <a:xfrm>
              <a:off x="4644008" y="5229200"/>
              <a:ext cx="172819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GB" altLang="en-US" sz="1800">
                  <a:latin typeface="Arial" charset="0"/>
                </a:rPr>
                <a:t>Conference Papers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6588733" y="5012887"/>
              <a:ext cx="1727233" cy="936537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1" name="TextBox 73"/>
            <p:cNvSpPr txBox="1">
              <a:spLocks noChangeArrowheads="1"/>
            </p:cNvSpPr>
            <p:nvPr/>
          </p:nvSpPr>
          <p:spPr bwMode="auto">
            <a:xfrm>
              <a:off x="6588224" y="5229200"/>
              <a:ext cx="172819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GB" altLang="en-US" sz="1800">
                  <a:latin typeface="Arial" charset="0"/>
                </a:rPr>
                <a:t>Conference Papers</a:t>
              </a:r>
            </a:p>
          </p:txBody>
        </p:sp>
        <p:sp>
          <p:nvSpPr>
            <p:cNvPr id="22" name="TextBox 74"/>
            <p:cNvSpPr txBox="1">
              <a:spLocks noChangeArrowheads="1"/>
            </p:cNvSpPr>
            <p:nvPr/>
          </p:nvSpPr>
          <p:spPr bwMode="auto">
            <a:xfrm>
              <a:off x="827584" y="1844824"/>
              <a:ext cx="252028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GB" altLang="en-US" sz="2800">
                  <a:latin typeface="Arial" charset="0"/>
                </a:rPr>
                <a:t>Community</a:t>
              </a:r>
            </a:p>
          </p:txBody>
        </p:sp>
        <p:sp>
          <p:nvSpPr>
            <p:cNvPr id="23" name="TextBox 75"/>
            <p:cNvSpPr txBox="1">
              <a:spLocks noChangeArrowheads="1"/>
            </p:cNvSpPr>
            <p:nvPr/>
          </p:nvSpPr>
          <p:spPr bwMode="auto">
            <a:xfrm>
              <a:off x="827584" y="3429000"/>
              <a:ext cx="252028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GB" altLang="en-US" sz="2800">
                  <a:latin typeface="Arial" charset="0"/>
                </a:rPr>
                <a:t>Community</a:t>
              </a:r>
            </a:p>
          </p:txBody>
        </p:sp>
        <p:sp>
          <p:nvSpPr>
            <p:cNvPr id="24" name="TextBox 76"/>
            <p:cNvSpPr txBox="1">
              <a:spLocks noChangeArrowheads="1"/>
            </p:cNvSpPr>
            <p:nvPr/>
          </p:nvSpPr>
          <p:spPr bwMode="auto">
            <a:xfrm>
              <a:off x="827584" y="5229200"/>
              <a:ext cx="201622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GB" altLang="en-US" sz="2800">
                  <a:latin typeface="Arial" charset="0"/>
                </a:rPr>
                <a:t>Collections</a:t>
              </a:r>
            </a:p>
          </p:txBody>
        </p:sp>
        <p:cxnSp>
          <p:nvCxnSpPr>
            <p:cNvPr id="25" name="Straight Connector 24"/>
            <p:cNvCxnSpPr>
              <a:stCxn id="12" idx="0"/>
            </p:cNvCxnSpPr>
            <p:nvPr/>
          </p:nvCxnSpPr>
          <p:spPr>
            <a:xfrm flipV="1">
              <a:off x="4788473" y="2925522"/>
              <a:ext cx="0" cy="4317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14" idx="0"/>
            </p:cNvCxnSpPr>
            <p:nvPr/>
          </p:nvCxnSpPr>
          <p:spPr>
            <a:xfrm flipV="1">
              <a:off x="7452349" y="2925522"/>
              <a:ext cx="0" cy="4317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16" idx="0"/>
            </p:cNvCxnSpPr>
            <p:nvPr/>
          </p:nvCxnSpPr>
          <p:spPr>
            <a:xfrm flipV="1">
              <a:off x="3635925" y="4581128"/>
              <a:ext cx="0" cy="4317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18" idx="0"/>
            </p:cNvCxnSpPr>
            <p:nvPr/>
          </p:nvCxnSpPr>
          <p:spPr>
            <a:xfrm flipV="1">
              <a:off x="5507625" y="4581128"/>
              <a:ext cx="0" cy="4317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20" idx="0"/>
              <a:endCxn id="14" idx="2"/>
            </p:cNvCxnSpPr>
            <p:nvPr/>
          </p:nvCxnSpPr>
          <p:spPr>
            <a:xfrm flipV="1">
              <a:off x="7452349" y="4293818"/>
              <a:ext cx="0" cy="71906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635925" y="4581128"/>
              <a:ext cx="1871699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12" idx="2"/>
            </p:cNvCxnSpPr>
            <p:nvPr/>
          </p:nvCxnSpPr>
          <p:spPr>
            <a:xfrm>
              <a:off x="4788473" y="4293818"/>
              <a:ext cx="0" cy="2873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788473" y="2925522"/>
              <a:ext cx="266387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10" idx="2"/>
            </p:cNvCxnSpPr>
            <p:nvPr/>
          </p:nvCxnSpPr>
          <p:spPr>
            <a:xfrm>
              <a:off x="6083898" y="2565193"/>
              <a:ext cx="0" cy="36032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43649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1" y="443064"/>
            <a:ext cx="72157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b="1" dirty="0"/>
              <a:t>Example Structures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89B069C6-758C-D464-D274-A5C937633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64" y="1265920"/>
            <a:ext cx="9369236" cy="4092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dirty="0"/>
              <a:t>Structures may be based around organisational units:</a:t>
            </a:r>
          </a:p>
          <a:p>
            <a:endParaRPr lang="en-GB" altLang="en-US" dirty="0"/>
          </a:p>
          <a:p>
            <a:endParaRPr lang="en-GB" altLang="en-US" dirty="0"/>
          </a:p>
          <a:p>
            <a:endParaRPr lang="en-GB" altLang="en-US" dirty="0"/>
          </a:p>
          <a:p>
            <a:endParaRPr lang="en-GB" altLang="en-US" dirty="0"/>
          </a:p>
          <a:p>
            <a:endParaRPr lang="en-GB" altLang="en-US" dirty="0"/>
          </a:p>
          <a:p>
            <a:r>
              <a:rPr lang="en-GB" altLang="en-US" dirty="0"/>
              <a:t>Structures are hierarchical: </a:t>
            </a:r>
          </a:p>
          <a:p>
            <a:endParaRPr lang="en-GB" alt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688897"/>
              </p:ext>
            </p:extLst>
          </p:nvPr>
        </p:nvGraphicFramePr>
        <p:xfrm>
          <a:off x="952595" y="1725613"/>
          <a:ext cx="7000875" cy="2428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3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33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33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7219">
                <a:tc>
                  <a:txBody>
                    <a:bodyPr/>
                    <a:lstStyle/>
                    <a:p>
                      <a:r>
                        <a:rPr lang="en-GB" sz="1800" dirty="0"/>
                        <a:t>Community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Collection</a:t>
                      </a: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Items</a:t>
                      </a:r>
                    </a:p>
                  </a:txBody>
                  <a:tcPr marL="91439" marR="9143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7219">
                <a:tc>
                  <a:txBody>
                    <a:bodyPr/>
                    <a:lstStyle/>
                    <a:p>
                      <a:r>
                        <a:rPr lang="en-GB" sz="1800" dirty="0"/>
                        <a:t>Department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Research Group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Items</a:t>
                      </a:r>
                    </a:p>
                  </a:txBody>
                  <a:tcPr marL="91439" marR="9143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7219">
                <a:tc>
                  <a:txBody>
                    <a:bodyPr/>
                    <a:lstStyle/>
                    <a:p>
                      <a:r>
                        <a:rPr lang="en-GB" sz="1800" dirty="0"/>
                        <a:t>Department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Item</a:t>
                      </a:r>
                      <a:r>
                        <a:rPr lang="en-GB" sz="1800" baseline="0" dirty="0"/>
                        <a:t> Type</a:t>
                      </a:r>
                      <a:endParaRPr lang="en-GB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Items</a:t>
                      </a:r>
                    </a:p>
                  </a:txBody>
                  <a:tcPr marL="91439" marR="9143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7219">
                <a:tc>
                  <a:txBody>
                    <a:bodyPr/>
                    <a:lstStyle/>
                    <a:p>
                      <a:r>
                        <a:rPr lang="en-GB" sz="1800" dirty="0"/>
                        <a:t>Faculty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School</a:t>
                      </a:r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Items</a:t>
                      </a:r>
                    </a:p>
                  </a:txBody>
                  <a:tcPr marL="91439" marR="9143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558391"/>
              </p:ext>
            </p:extLst>
          </p:nvPr>
        </p:nvGraphicFramePr>
        <p:xfrm>
          <a:off x="1000125" y="4962525"/>
          <a:ext cx="7000876" cy="114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02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02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02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02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59296">
                <a:tc>
                  <a:txBody>
                    <a:bodyPr/>
                    <a:lstStyle/>
                    <a:p>
                      <a:r>
                        <a:rPr lang="en-GB" sz="1800" dirty="0"/>
                        <a:t>Community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Sub</a:t>
                      </a:r>
                      <a:r>
                        <a:rPr lang="en-GB" sz="1800" baseline="0" dirty="0"/>
                        <a:t> Community</a:t>
                      </a:r>
                      <a:endParaRPr lang="en-GB" sz="1800" dirty="0"/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Collection</a:t>
                      </a: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Item</a:t>
                      </a:r>
                    </a:p>
                  </a:txBody>
                  <a:tcPr marL="91439" marR="9143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3704">
                <a:tc>
                  <a:txBody>
                    <a:bodyPr/>
                    <a:lstStyle/>
                    <a:p>
                      <a:r>
                        <a:rPr lang="en-GB" sz="1800" dirty="0"/>
                        <a:t>Department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Sub Department</a:t>
                      </a:r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Research Group</a:t>
                      </a:r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....</a:t>
                      </a:r>
                    </a:p>
                  </a:txBody>
                  <a:tcPr marL="91439" marR="9143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58457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0" y="684364"/>
            <a:ext cx="834965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dirty="0"/>
              <a:t>Discussion: Repository Structure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5" name="Flowchart: Alternate Process 4"/>
          <p:cNvSpPr/>
          <p:nvPr/>
        </p:nvSpPr>
        <p:spPr>
          <a:xfrm>
            <a:off x="3143240" y="1903398"/>
            <a:ext cx="2571768" cy="857256"/>
          </a:xfrm>
          <a:prstGeom prst="flowChartAlternateProcess">
            <a:avLst/>
          </a:prstGeom>
          <a:ln cap="rnd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Repository Structure</a:t>
            </a:r>
          </a:p>
        </p:txBody>
      </p:sp>
      <p:sp>
        <p:nvSpPr>
          <p:cNvPr id="6" name="Flowchart: Decision 5"/>
          <p:cNvSpPr/>
          <p:nvPr/>
        </p:nvSpPr>
        <p:spPr>
          <a:xfrm>
            <a:off x="3143240" y="3332158"/>
            <a:ext cx="2571768" cy="1428760"/>
          </a:xfrm>
          <a:prstGeom prst="flowChartDecision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/>
              <a:t>Do you currently have a repository?</a:t>
            </a:r>
          </a:p>
        </p:txBody>
      </p:sp>
      <p:sp>
        <p:nvSpPr>
          <p:cNvPr id="7" name="Flowchart: Process 6"/>
          <p:cNvSpPr/>
          <p:nvPr/>
        </p:nvSpPr>
        <p:spPr>
          <a:xfrm>
            <a:off x="1000100" y="4975232"/>
            <a:ext cx="2143140" cy="1255590"/>
          </a:xfrm>
          <a:prstGeom prst="flowChartProcess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How is your repository currently structured?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5715008" y="4975232"/>
            <a:ext cx="2143140" cy="1255590"/>
          </a:xfrm>
          <a:prstGeom prst="flowChartProcess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How might your repository be structured?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4142582" y="3045619"/>
            <a:ext cx="57150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hape 33"/>
          <p:cNvCxnSpPr/>
          <p:nvPr/>
        </p:nvCxnSpPr>
        <p:spPr>
          <a:xfrm rot="5400000" flipH="1" flipV="1">
            <a:off x="2143125" y="3975101"/>
            <a:ext cx="928687" cy="1071562"/>
          </a:xfrm>
          <a:prstGeom prst="bentConnector2">
            <a:avLst/>
          </a:prstGeom>
          <a:ln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hape 34"/>
          <p:cNvCxnSpPr/>
          <p:nvPr/>
        </p:nvCxnSpPr>
        <p:spPr>
          <a:xfrm rot="16200000" flipV="1">
            <a:off x="5786438" y="3975100"/>
            <a:ext cx="928687" cy="1071563"/>
          </a:xfrm>
          <a:prstGeom prst="bentConnector2">
            <a:avLst/>
          </a:prstGeom>
          <a:ln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37"/>
          <p:cNvSpPr txBox="1">
            <a:spLocks noChangeArrowheads="1"/>
          </p:cNvSpPr>
          <p:nvPr/>
        </p:nvSpPr>
        <p:spPr bwMode="auto">
          <a:xfrm>
            <a:off x="2071688" y="4046538"/>
            <a:ext cx="5603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800">
                <a:latin typeface="Arial" charset="0"/>
              </a:rPr>
              <a:t>Yes</a:t>
            </a:r>
          </a:p>
        </p:txBody>
      </p:sp>
      <p:sp>
        <p:nvSpPr>
          <p:cNvPr id="14" name="TextBox 38"/>
          <p:cNvSpPr txBox="1">
            <a:spLocks noChangeArrowheads="1"/>
          </p:cNvSpPr>
          <p:nvPr/>
        </p:nvSpPr>
        <p:spPr bwMode="auto">
          <a:xfrm>
            <a:off x="6215063" y="4046538"/>
            <a:ext cx="479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800">
                <a:latin typeface="Arial" charset="0"/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12409557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Content Placeholder 3">
            <a:extLst>
              <a:ext uri="{FF2B5EF4-FFF2-40B4-BE49-F238E27FC236}">
                <a16:creationId xmlns:a16="http://schemas.microsoft.com/office/drawing/2014/main" id="{E4D22794-F4BF-4E9E-A095-7333E8F81EE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3125450" cy="6858000"/>
          </a:xfrm>
        </p:spPr>
      </p:pic>
      <p:sp>
        <p:nvSpPr>
          <p:cNvPr id="23556" name="TextBox 3">
            <a:extLst>
              <a:ext uri="{FF2B5EF4-FFF2-40B4-BE49-F238E27FC236}">
                <a16:creationId xmlns:a16="http://schemas.microsoft.com/office/drawing/2014/main" id="{5A79857C-B28D-415E-97EB-0F67BFAD95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490" y="754817"/>
            <a:ext cx="8734609" cy="590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1400" b="1" u="sng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Dspace</a:t>
            </a:r>
            <a:r>
              <a:rPr lang="en-GB" altLang="en-US" sz="1400" b="1" u="sng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User Workshop</a:t>
            </a:r>
          </a:p>
          <a:p>
            <a:pPr algn="ctr" eaLnBrk="1" hangingPunct="1"/>
            <a:r>
              <a:rPr lang="en-GB" altLang="en-US" sz="14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  <a:hlinkClick r:id="rId3"/>
              </a:rPr>
              <a:t>https://docs.google.com/presentation/d/1Q8py7a9gen-Cx67hXtVBjYIn1a1pWAQOAaW58ZgIC3E/edit#slide=id.g184f636dc34_0_85</a:t>
            </a:r>
            <a:endParaRPr lang="en-GB" altLang="en-US" sz="1400" b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 eaLnBrk="1" hangingPunct="1"/>
            <a:endParaRPr lang="en-GB" altLang="en-US" sz="1400" b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 eaLnBrk="1" hangingPunct="1"/>
            <a:endParaRPr lang="en-GB" altLang="en-US" sz="1400" b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 eaLnBrk="1" hangingPunct="1"/>
            <a:r>
              <a:rPr lang="en-GB" altLang="en-US" sz="40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Hands on Activities</a:t>
            </a:r>
          </a:p>
          <a:p>
            <a:pPr marL="0" indent="0" algn="ctr">
              <a:buNone/>
            </a:pPr>
            <a:r>
              <a:rPr lang="en-US" sz="4000" b="1" dirty="0"/>
              <a:t>Link: </a:t>
            </a:r>
            <a:r>
              <a:rPr lang="en-US" sz="4000" b="1" dirty="0">
                <a:solidFill>
                  <a:schemeClr val="accent6">
                    <a:lumMod val="75000"/>
                  </a:schemeClr>
                </a:solidFill>
                <a:hlinkClick r:id="rId4"/>
              </a:rPr>
              <a:t>http://rb.gy/p4soit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4000" b="1" dirty="0"/>
              <a:t>Tasks:</a:t>
            </a:r>
          </a:p>
          <a:p>
            <a:pPr algn="ctr"/>
            <a:r>
              <a:rPr lang="en-US" sz="4000" dirty="0"/>
              <a:t>Create a community and collection.</a:t>
            </a:r>
          </a:p>
          <a:p>
            <a:pPr algn="ctr"/>
            <a:r>
              <a:rPr lang="en-US" sz="4000" dirty="0"/>
              <a:t>Submit a sample item.</a:t>
            </a:r>
          </a:p>
          <a:p>
            <a:pPr algn="ctr"/>
            <a:r>
              <a:rPr lang="en-US" sz="4000" dirty="0"/>
              <a:t>Assign roles and permissions.</a:t>
            </a:r>
          </a:p>
          <a:p>
            <a:pPr algn="ctr"/>
            <a:r>
              <a:rPr lang="en-US" sz="4000" dirty="0"/>
              <a:t>Search and retrieve items using filters.</a:t>
            </a:r>
          </a:p>
          <a:p>
            <a:pPr algn="ctr" eaLnBrk="1" hangingPunct="1"/>
            <a:endParaRPr lang="en-GB" altLang="en-US" sz="1400" b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 eaLnBrk="1" hangingPunct="1"/>
            <a:endParaRPr lang="en-GB" altLang="en-US" sz="1400" b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1" y="493864"/>
            <a:ext cx="7215784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b="1" dirty="0"/>
              <a:t>How a Digital Repository is Organised in </a:t>
            </a:r>
            <a:r>
              <a:rPr lang="en-GB" altLang="en-US" sz="4400" b="1" dirty="0" err="1"/>
              <a:t>Dspace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4" name="Text Box 7">
            <a:extLst>
              <a:ext uri="{FF2B5EF4-FFF2-40B4-BE49-F238E27FC236}">
                <a16:creationId xmlns:a16="http://schemas.microsoft.com/office/drawing/2014/main" id="{89B069C6-758C-D464-D274-A5C937633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64" y="1926320"/>
            <a:ext cx="10423335" cy="30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GB" altLang="en-US" dirty="0"/>
              <a:t>Communities (Top level)</a:t>
            </a:r>
          </a:p>
          <a:p>
            <a:pPr>
              <a:buNone/>
            </a:pPr>
            <a:r>
              <a:rPr lang="en-GB" altLang="en-US" dirty="0"/>
              <a:t>Subcommunities (A set of collections)</a:t>
            </a:r>
          </a:p>
          <a:p>
            <a:pPr>
              <a:buNone/>
            </a:pPr>
            <a:r>
              <a:rPr lang="en-GB" altLang="en-US" dirty="0"/>
              <a:t>Collection (a set of items)</a:t>
            </a:r>
          </a:p>
          <a:p>
            <a:pPr>
              <a:buNone/>
            </a:pPr>
            <a:r>
              <a:rPr lang="en-GB" altLang="en-US" dirty="0"/>
              <a:t>Item (Digital document)</a:t>
            </a:r>
          </a:p>
          <a:p>
            <a:pPr>
              <a:buNone/>
            </a:pPr>
            <a:r>
              <a:rPr lang="en-GB" altLang="en-US" dirty="0"/>
              <a:t>Bundles(More than one bitstream)</a:t>
            </a:r>
          </a:p>
          <a:p>
            <a:pPr>
              <a:buNone/>
            </a:pPr>
            <a:r>
              <a:rPr lang="en-GB" altLang="en-US" dirty="0"/>
              <a:t>Bitstreams (File having content)</a:t>
            </a:r>
          </a:p>
        </p:txBody>
      </p:sp>
    </p:spTree>
    <p:extLst>
      <p:ext uri="{BB962C8B-B14F-4D97-AF65-F5344CB8AC3E}">
        <p14:creationId xmlns:p14="http://schemas.microsoft.com/office/powerpoint/2010/main" val="1319793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1" y="684364"/>
            <a:ext cx="72157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b="1" dirty="0"/>
              <a:t>Examples of Communities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89B069C6-758C-D464-D274-A5C937633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64" y="1926320"/>
            <a:ext cx="9369236" cy="2028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dirty="0"/>
              <a:t>Social Sciences</a:t>
            </a:r>
          </a:p>
          <a:p>
            <a:r>
              <a:rPr lang="en-GB" altLang="en-US" dirty="0"/>
              <a:t>Natural Sciences</a:t>
            </a:r>
          </a:p>
          <a:p>
            <a:r>
              <a:rPr lang="en-GB" altLang="en-US" dirty="0"/>
              <a:t>Humanities</a:t>
            </a:r>
          </a:p>
          <a:p>
            <a:r>
              <a:rPr lang="en-GB" altLang="en-US" dirty="0"/>
              <a:t>Can be anything intuitive to the end user of your repository</a:t>
            </a:r>
          </a:p>
        </p:txBody>
      </p:sp>
    </p:spTree>
    <p:extLst>
      <p:ext uri="{BB962C8B-B14F-4D97-AF65-F5344CB8AC3E}">
        <p14:creationId xmlns:p14="http://schemas.microsoft.com/office/powerpoint/2010/main" val="2150601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1" y="684364"/>
            <a:ext cx="72157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b="1" dirty="0"/>
              <a:t>Sub-Communities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89B069C6-758C-D464-D274-A5C937633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64" y="1926320"/>
            <a:ext cx="9369236" cy="2701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dirty="0"/>
              <a:t>Under humanities one can have </a:t>
            </a:r>
            <a:r>
              <a:rPr lang="en-GB" altLang="en-US" dirty="0" err="1"/>
              <a:t>subcommunities</a:t>
            </a:r>
            <a:r>
              <a:rPr lang="en-GB" altLang="en-US" dirty="0"/>
              <a:t> as:</a:t>
            </a:r>
          </a:p>
          <a:p>
            <a:r>
              <a:rPr lang="en-GB" altLang="en-US" dirty="0"/>
              <a:t>Humanities</a:t>
            </a:r>
          </a:p>
          <a:p>
            <a:pPr lvl="1"/>
            <a:r>
              <a:rPr lang="en-GB" altLang="en-US" dirty="0"/>
              <a:t>History</a:t>
            </a:r>
          </a:p>
          <a:p>
            <a:pPr lvl="1"/>
            <a:r>
              <a:rPr lang="en-GB" altLang="en-US" dirty="0"/>
              <a:t>Philosophy</a:t>
            </a:r>
          </a:p>
          <a:p>
            <a:pPr lvl="1"/>
            <a:r>
              <a:rPr lang="en-GB" altLang="en-US" dirty="0"/>
              <a:t>Psychology</a:t>
            </a:r>
          </a:p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49499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1" y="684364"/>
            <a:ext cx="72157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b="1" dirty="0"/>
              <a:t>Further sub-division?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89B069C6-758C-D464-D274-A5C937633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64" y="1926320"/>
            <a:ext cx="9369236" cy="257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dirty="0"/>
              <a:t>Sub-communities can further be divided into further sub-communities, such as:</a:t>
            </a:r>
          </a:p>
          <a:p>
            <a:r>
              <a:rPr lang="en-GB" altLang="en-US" dirty="0"/>
              <a:t>Philosophy (can have)</a:t>
            </a:r>
          </a:p>
          <a:p>
            <a:pPr lvl="1"/>
            <a:r>
              <a:rPr lang="en-GB" altLang="en-US" dirty="0"/>
              <a:t>Epistemology</a:t>
            </a:r>
          </a:p>
          <a:p>
            <a:pPr lvl="1"/>
            <a:r>
              <a:rPr lang="en-GB" altLang="en-US" dirty="0"/>
              <a:t>Metaphysics</a:t>
            </a:r>
          </a:p>
          <a:p>
            <a:pPr lvl="1"/>
            <a:r>
              <a:rPr lang="en-GB" altLang="en-US" dirty="0"/>
              <a:t>Logic</a:t>
            </a:r>
          </a:p>
        </p:txBody>
      </p:sp>
    </p:spTree>
    <p:extLst>
      <p:ext uri="{BB962C8B-B14F-4D97-AF65-F5344CB8AC3E}">
        <p14:creationId xmlns:p14="http://schemas.microsoft.com/office/powerpoint/2010/main" val="2174118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1" y="684364"/>
            <a:ext cx="72157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b="1" dirty="0"/>
              <a:t>Collection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89B069C6-758C-D464-D274-A5C937633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64" y="1926320"/>
            <a:ext cx="9369236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dirty="0"/>
              <a:t>Collections are part of a community or sub-community</a:t>
            </a:r>
          </a:p>
        </p:txBody>
      </p:sp>
    </p:spTree>
    <p:extLst>
      <p:ext uri="{BB962C8B-B14F-4D97-AF65-F5344CB8AC3E}">
        <p14:creationId xmlns:p14="http://schemas.microsoft.com/office/powerpoint/2010/main" val="2955406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1" y="684364"/>
            <a:ext cx="72157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b="1" dirty="0"/>
              <a:t>Collection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89B069C6-758C-D464-D274-A5C937633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64" y="1926320"/>
            <a:ext cx="9369236" cy="4092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dirty="0"/>
              <a:t>Items can be placed in a collection</a:t>
            </a:r>
          </a:p>
          <a:p>
            <a:r>
              <a:rPr lang="en-GB" altLang="en-US" dirty="0"/>
              <a:t>Example:</a:t>
            </a:r>
          </a:p>
          <a:p>
            <a:r>
              <a:rPr lang="en-GB" altLang="en-US" dirty="0"/>
              <a:t>A collection of theses</a:t>
            </a:r>
          </a:p>
          <a:p>
            <a:r>
              <a:rPr lang="en-GB" altLang="en-US" dirty="0"/>
              <a:t>A collection of reports</a:t>
            </a:r>
          </a:p>
          <a:p>
            <a:r>
              <a:rPr lang="en-GB" altLang="en-US" dirty="0"/>
              <a:t>A collection of past examination papers</a:t>
            </a:r>
          </a:p>
          <a:p>
            <a:r>
              <a:rPr lang="en-GB" altLang="en-US" dirty="0"/>
              <a:t>A collection of how </a:t>
            </a:r>
            <a:r>
              <a:rPr lang="en-GB" altLang="en-US" dirty="0" err="1"/>
              <a:t>tos</a:t>
            </a:r>
            <a:endParaRPr lang="en-GB" altLang="en-US" dirty="0"/>
          </a:p>
          <a:p>
            <a:r>
              <a:rPr lang="en-GB" altLang="en-US" dirty="0"/>
              <a:t>A collection of emails</a:t>
            </a:r>
          </a:p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2586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Content Placeholder 3">
            <a:extLst>
              <a:ext uri="{FF2B5EF4-FFF2-40B4-BE49-F238E27FC236}">
                <a16:creationId xmlns:a16="http://schemas.microsoft.com/office/drawing/2014/main" id="{0B66288C-3AC4-4917-84B4-DA3B5E9B01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23"/>
          <a:stretch/>
        </p:blipFill>
        <p:spPr>
          <a:xfrm>
            <a:off x="8337755" y="0"/>
            <a:ext cx="4787694" cy="6858000"/>
          </a:xfr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9248D62D-6E67-85BD-9BF1-4737940D0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41" y="684364"/>
            <a:ext cx="72157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4400" b="1" dirty="0" err="1"/>
              <a:t>Dspace</a:t>
            </a:r>
            <a:r>
              <a:rPr lang="en-GB" altLang="en-US" sz="4400" b="1" dirty="0"/>
              <a:t> item consists</a:t>
            </a:r>
            <a:endParaRPr lang="en-US" altLang="en-US" sz="4400" dirty="0">
              <a:latin typeface="Arial" panose="020B0604020202020204" pitchFamily="34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89B069C6-758C-D464-D274-A5C937633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64" y="1926320"/>
            <a:ext cx="9369236" cy="280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dirty="0" err="1"/>
              <a:t>Bitstream</a:t>
            </a:r>
            <a:r>
              <a:rPr lang="en-GB" altLang="en-US" dirty="0"/>
              <a:t>(s)</a:t>
            </a:r>
          </a:p>
          <a:p>
            <a:r>
              <a:rPr lang="en-GB" altLang="en-US" dirty="0"/>
              <a:t>Metadata</a:t>
            </a:r>
          </a:p>
          <a:p>
            <a:r>
              <a:rPr lang="en-GB" altLang="en-US" dirty="0"/>
              <a:t>License</a:t>
            </a:r>
          </a:p>
          <a:p>
            <a:r>
              <a:rPr lang="en-GB" altLang="en-US" dirty="0"/>
              <a:t>Plain text or thumbnail of the </a:t>
            </a:r>
            <a:r>
              <a:rPr lang="en-GB" altLang="en-US" dirty="0" err="1"/>
              <a:t>bitstream</a:t>
            </a:r>
            <a:r>
              <a:rPr lang="en-GB" altLang="en-US" dirty="0"/>
              <a:t> in case you use filter-media (which does full text-indexing or creates thumbnails to images)</a:t>
            </a:r>
          </a:p>
        </p:txBody>
      </p:sp>
    </p:spTree>
    <p:extLst>
      <p:ext uri="{BB962C8B-B14F-4D97-AF65-F5344CB8AC3E}">
        <p14:creationId xmlns:p14="http://schemas.microsoft.com/office/powerpoint/2010/main" val="3816016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9377</TotalTime>
  <Words>677</Words>
  <Application>Microsoft Office PowerPoint</Application>
  <PresentationFormat>Widescreen</PresentationFormat>
  <Paragraphs>170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Poppins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Lomosi Joseph Chinyumba</cp:lastModifiedBy>
  <cp:revision>91</cp:revision>
  <dcterms:created xsi:type="dcterms:W3CDTF">2021-05-26T09:42:25Z</dcterms:created>
  <dcterms:modified xsi:type="dcterms:W3CDTF">2026-05-25T06:55:07Z</dcterms:modified>
</cp:coreProperties>
</file>